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0972800" cy="8229600"/>
  <p:notesSz cx="8229600" cy="14630400"/>
  <p:embeddedFontLst>
    <p:embeddedFont>
      <p:font typeface="Kanit Light" panose="020B0604020202020204" charset="-34"/>
      <p:regular r:id="rId13"/>
    </p:embeddedFont>
    <p:embeddedFont>
      <p:font typeface="Martel Sans" panose="020B0604020202020204" charset="0"/>
      <p:regular r:id="rId1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146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3795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1346836"/>
            <a:ext cx="932688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22446"/>
            <a:ext cx="82296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356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87607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52411" y="438150"/>
            <a:ext cx="236601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381" y="438150"/>
            <a:ext cx="696087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28565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54272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51354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1771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5671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97312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8953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92993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8374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45120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54249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2826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666" y="2051688"/>
            <a:ext cx="946404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666" y="5507358"/>
            <a:ext cx="946404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48032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380" y="2190750"/>
            <a:ext cx="466344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4980" y="2190750"/>
            <a:ext cx="466344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76984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438152"/>
            <a:ext cx="946404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810" y="2017396"/>
            <a:ext cx="4642008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810" y="3006090"/>
            <a:ext cx="4642008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54981" y="2017396"/>
            <a:ext cx="4664869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54981" y="3006090"/>
            <a:ext cx="4664869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05360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83229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14235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548640"/>
            <a:ext cx="353901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4869" y="1184912"/>
            <a:ext cx="555498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2468880"/>
            <a:ext cx="353901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69879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548640"/>
            <a:ext cx="353901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64869" y="1184912"/>
            <a:ext cx="555498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2468880"/>
            <a:ext cx="353901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65422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380" y="438152"/>
            <a:ext cx="946404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" y="2190750"/>
            <a:ext cx="946404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380" y="7627622"/>
            <a:ext cx="246888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4740" y="7627622"/>
            <a:ext cx="37033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540" y="7627622"/>
            <a:ext cx="246888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742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13686"/>
          <a:stretch>
            <a:fillRect/>
          </a:stretch>
        </p:blipFill>
        <p:spPr>
          <a:xfrm>
            <a:off x="0" y="1"/>
            <a:ext cx="5486400" cy="8190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98272" y="2040673"/>
            <a:ext cx="4423707" cy="903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Uber Trip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4451391" y="3479180"/>
            <a:ext cx="7556421" cy="1341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PASUPULA SIVA GEETHA</a:t>
            </a:r>
          </a:p>
          <a:p>
            <a:pPr algn="ctr">
              <a:lnSpc>
                <a:spcPts val="2850"/>
              </a:lnSpc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3-Month Data Science Internship Project</a:t>
            </a:r>
          </a:p>
          <a:p>
            <a:pPr algn="ctr">
              <a:lnSpc>
                <a:spcPts val="2850"/>
              </a:lnSpc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Unified Mentor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04332" y="323385"/>
            <a:ext cx="6310298" cy="825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50"/>
              </a:lnSpc>
            </a:pPr>
            <a:r>
              <a:rPr lang="en-US" sz="35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Project Conclusion: Driving Value with Data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46771" y="1661533"/>
            <a:ext cx="11361039" cy="713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Successfully performed </a:t>
            </a:r>
            <a:r>
              <a:rPr lang="en-US" sz="1750" dirty="0">
                <a:solidFill>
                  <a:srgbClr val="437066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data cleaning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, </a:t>
            </a:r>
            <a:r>
              <a:rPr lang="en-US" sz="1750" dirty="0">
                <a:solidFill>
                  <a:srgbClr val="437066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preprocessing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, </a:t>
            </a:r>
            <a:r>
              <a:rPr lang="en-US" sz="1750" dirty="0">
                <a:solidFill>
                  <a:srgbClr val="437066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analysis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, and </a:t>
            </a:r>
            <a:r>
              <a:rPr lang="en-US" sz="1750" dirty="0">
                <a:solidFill>
                  <a:srgbClr val="437066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visualization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of Uber trip data.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567792" y="1661533"/>
            <a:ext cx="30480" cy="873204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5" name="Text 3"/>
          <p:cNvSpPr/>
          <p:nvPr/>
        </p:nvSpPr>
        <p:spPr>
          <a:xfrm>
            <a:off x="659232" y="2171079"/>
            <a:ext cx="11348579" cy="1140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Delivered </a:t>
            </a: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actionable insights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crucial for business decision-making and strategic planning.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67792" y="3044284"/>
            <a:ext cx="1232433" cy="702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Tools Utilized: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98272" y="3746810"/>
            <a:ext cx="11409539" cy="735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Python, Pandas, NumPy, Matplotlib, Seaborn.</a:t>
            </a: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7A0D2F-3A71-8274-E0ED-5784D2FAC9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734"/>
          <a:stretch>
            <a:fillRect/>
          </a:stretch>
        </p:blipFill>
        <p:spPr>
          <a:xfrm>
            <a:off x="2364939" y="4423389"/>
            <a:ext cx="6666667" cy="348282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l="12500" r="12500"/>
          <a:stretch>
            <a:fillRect/>
          </a:stretch>
        </p:blipFill>
        <p:spPr>
          <a:xfrm>
            <a:off x="0" y="1"/>
            <a:ext cx="109728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800225" y="3109675"/>
            <a:ext cx="4825484" cy="837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50"/>
              </a:lnSpc>
            </a:pPr>
            <a:r>
              <a:rPr lang="en-US" sz="35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Introduction: Unlocking Urban Mobility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880946" y="5274526"/>
            <a:ext cx="919279" cy="199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334536" y="5701070"/>
            <a:ext cx="316959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Analyze Uber trip data to uncover usage trends and patterns across the dataset.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627756" y="3947534"/>
            <a:ext cx="1711608" cy="641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Scope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3504128" y="4393580"/>
            <a:ext cx="3978116" cy="1215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Focus on trips recorded in the Jan–Feb dataset provided for in-depth analysis.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043268" y="5119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Approach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270595" y="5609063"/>
            <a:ext cx="3490332" cy="11807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Emphasize data preprocessing, trend analysis, visualization, and actionable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352907" y="379141"/>
            <a:ext cx="2981212" cy="892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50"/>
              </a:lnSpc>
            </a:pPr>
            <a:r>
              <a:rPr lang="en-US" sz="35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The Foundation: Data Collection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148411" y="1107043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276820" y="139687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86" y="1545763"/>
            <a:ext cx="306110" cy="3826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56485" y="2226206"/>
            <a:ext cx="1378174" cy="568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Dataset Source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6484" y="2794553"/>
            <a:ext cx="2270429" cy="2347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Uber Jan–Feb FOIL dataset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3301688" y="3165813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3622596" y="338185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7066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762" y="3530680"/>
            <a:ext cx="306110" cy="38266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3622597" y="4289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Handling Tools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3622596" y="4779527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Pandas for efficient data loading and manipulation.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6453501" y="5401340"/>
            <a:ext cx="4196358" cy="2614297"/>
          </a:xfrm>
          <a:prstGeom prst="roundRect">
            <a:avLst>
              <a:gd name="adj" fmla="val 3224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4" name="Shape 10"/>
          <p:cNvSpPr/>
          <p:nvPr/>
        </p:nvSpPr>
        <p:spPr>
          <a:xfrm>
            <a:off x="6616691" y="555075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7066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645" y="5720636"/>
            <a:ext cx="306110" cy="38266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6817603" y="6290948"/>
            <a:ext cx="4063401" cy="953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Key Records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6817604" y="6838297"/>
            <a:ext cx="3686845" cy="1177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Trips with attributes: Date, Base Number, Active Vehicles, Total Trips.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5255" y="312235"/>
            <a:ext cx="5486400" cy="947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50"/>
              </a:lnSpc>
            </a:pPr>
            <a:r>
              <a:rPr lang="en-US" sz="35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Ensuring Accuracy: Data Cleaning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331008" y="14738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37062" y="1462299"/>
            <a:ext cx="2067373" cy="550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00"/>
              </a:lnSpc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Null Value Check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037061" y="2074127"/>
            <a:ext cx="5484349" cy="6371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Systematic scan for missing or null entries.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31008" y="321845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7062" y="3105711"/>
            <a:ext cx="2067374" cy="496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00"/>
              </a:lnSpc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Column Validation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1035011" y="3804054"/>
            <a:ext cx="5486400" cy="790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Verification of column names and data types for integrity.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331008" y="489654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1" name="Text 8"/>
          <p:cNvSpPr/>
          <p:nvPr/>
        </p:nvSpPr>
        <p:spPr>
          <a:xfrm>
            <a:off x="1037062" y="5000060"/>
            <a:ext cx="2067374" cy="575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00"/>
              </a:lnSpc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Standardization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1037062" y="5687122"/>
            <a:ext cx="5484349" cy="923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Removal of inconsistencies; strict standardization of date formats.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9434" y="872023"/>
            <a:ext cx="5073082" cy="1109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50"/>
              </a:lnSpc>
            </a:pPr>
            <a:r>
              <a:rPr lang="en-US" sz="35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Refining Data: Preprocessing Steps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25628" y="2887266"/>
            <a:ext cx="30480" cy="4141589"/>
          </a:xfrm>
          <a:prstGeom prst="roundRect">
            <a:avLst>
              <a:gd name="adj" fmla="val 312558"/>
            </a:avLst>
          </a:prstGeom>
          <a:solidFill>
            <a:srgbClr val="C5D2CF"/>
          </a:solidFill>
          <a:ln/>
        </p:spPr>
      </p:sp>
      <p:sp>
        <p:nvSpPr>
          <p:cNvPr id="5" name="Shape 2"/>
          <p:cNvSpPr/>
          <p:nvPr/>
        </p:nvSpPr>
        <p:spPr>
          <a:xfrm flipV="1">
            <a:off x="996019" y="2649259"/>
            <a:ext cx="787276" cy="45719"/>
          </a:xfrm>
          <a:prstGeom prst="roundRect">
            <a:avLst>
              <a:gd name="adj" fmla="val 312558"/>
            </a:avLst>
          </a:prstGeom>
          <a:solidFill>
            <a:srgbClr val="C5D2CF"/>
          </a:solidFill>
          <a:ln/>
        </p:spPr>
      </p:sp>
      <p:sp>
        <p:nvSpPr>
          <p:cNvPr id="6" name="Shape 3"/>
          <p:cNvSpPr/>
          <p:nvPr/>
        </p:nvSpPr>
        <p:spPr>
          <a:xfrm>
            <a:off x="479203" y="242407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555547" y="245506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50"/>
              </a:lnSpc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64059" y="2455069"/>
            <a:ext cx="825388" cy="432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Date Conversion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64059" y="2954063"/>
            <a:ext cx="4157352" cy="432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Transformed date column into precise DateTime objects.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 flipV="1">
            <a:off x="980002" y="4034074"/>
            <a:ext cx="809806" cy="45719"/>
          </a:xfrm>
          <a:prstGeom prst="roundRect">
            <a:avLst>
              <a:gd name="adj" fmla="val 312558"/>
            </a:avLst>
          </a:prstGeom>
          <a:solidFill>
            <a:srgbClr val="C5D2CF"/>
          </a:solidFill>
          <a:ln/>
        </p:spPr>
      </p:sp>
      <p:sp>
        <p:nvSpPr>
          <p:cNvPr id="11" name="Shape 8"/>
          <p:cNvSpPr/>
          <p:nvPr/>
        </p:nvSpPr>
        <p:spPr>
          <a:xfrm>
            <a:off x="485717" y="37973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578881" y="395263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50"/>
              </a:lnSpc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425019" y="3761780"/>
            <a:ext cx="764428" cy="510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Feature Extraction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64059" y="4272083"/>
            <a:ext cx="4157352" cy="498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Derived new features: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2394539" y="4771074"/>
            <a:ext cx="4126872" cy="498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Day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2364059" y="5213272"/>
            <a:ext cx="4157352" cy="498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Month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2364059" y="5655470"/>
            <a:ext cx="4157352" cy="498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Day of Week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2364059" y="6097668"/>
            <a:ext cx="4157352" cy="498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Week Number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95345" y="424815"/>
            <a:ext cx="4035145" cy="386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Uncovering Insights: Exploratory Data Analysis (EDA)</a:t>
            </a:r>
            <a:endParaRPr lang="en-US" sz="2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14" y="1317348"/>
            <a:ext cx="9339317" cy="648743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-1288137" y="8880991"/>
            <a:ext cx="13549074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Distribution of trips per day, month, and week.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-1288137" y="9182219"/>
            <a:ext cx="13549074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Vehicle activity analysis and identification of peak demand days.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375210" y="245327"/>
            <a:ext cx="3147028" cy="868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150"/>
              </a:lnSpc>
            </a:pPr>
            <a:r>
              <a:rPr lang="en-US" sz="33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Bringing Data to Life: Visualizations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27" y="1572322"/>
            <a:ext cx="5156301" cy="2647134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292" y="1674376"/>
            <a:ext cx="5156181" cy="254508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59" y="4848442"/>
            <a:ext cx="10760926" cy="208575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092820" y="7203688"/>
            <a:ext cx="10966545" cy="445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Interactive charts and heatmaps reveal demand fluctuations and activity patterns.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52546" y="189571"/>
            <a:ext cx="2683786" cy="747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50"/>
              </a:lnSpc>
            </a:pPr>
            <a:r>
              <a:rPr lang="en-US" sz="35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Core Discoveries: Key Findings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247380" y="1072791"/>
            <a:ext cx="4196358" cy="2093714"/>
          </a:xfrm>
          <a:prstGeom prst="roundRect">
            <a:avLst>
              <a:gd name="adj" fmla="val 4550"/>
            </a:avLst>
          </a:prstGeom>
          <a:solidFill>
            <a:srgbClr val="FFFFFF"/>
          </a:solidFill>
          <a:ln w="3048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Shape 2"/>
          <p:cNvSpPr/>
          <p:nvPr/>
        </p:nvSpPr>
        <p:spPr>
          <a:xfrm>
            <a:off x="414649" y="1072791"/>
            <a:ext cx="60960" cy="2093714"/>
          </a:xfrm>
          <a:prstGeom prst="roundRect">
            <a:avLst>
              <a:gd name="adj" fmla="val 156279"/>
            </a:avLst>
          </a:prstGeom>
          <a:solidFill>
            <a:srgbClr val="437066"/>
          </a:solidFill>
          <a:ln/>
        </p:spPr>
      </p:sp>
      <p:sp>
        <p:nvSpPr>
          <p:cNvPr id="5" name="Text 3"/>
          <p:cNvSpPr/>
          <p:nvPr/>
        </p:nvSpPr>
        <p:spPr>
          <a:xfrm>
            <a:off x="587587" y="1494263"/>
            <a:ext cx="1530892" cy="546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Peak Demand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87586" y="2040674"/>
            <a:ext cx="3549516" cy="836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Highest trip demand consistently observed during weekdays.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331263" y="3302594"/>
            <a:ext cx="4196358" cy="2093714"/>
          </a:xfrm>
          <a:prstGeom prst="roundRect">
            <a:avLst>
              <a:gd name="adj" fmla="val 4550"/>
            </a:avLst>
          </a:prstGeom>
          <a:solidFill>
            <a:srgbClr val="FFFFFF"/>
          </a:solidFill>
          <a:ln w="30480">
            <a:solidFill>
              <a:srgbClr val="C5D2CF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3533479" y="3307883"/>
            <a:ext cx="60960" cy="2093714"/>
          </a:xfrm>
          <a:prstGeom prst="roundRect">
            <a:avLst>
              <a:gd name="adj" fmla="val 156279"/>
            </a:avLst>
          </a:prstGeom>
          <a:solidFill>
            <a:srgbClr val="437066"/>
          </a:solidFill>
          <a:ln/>
        </p:spPr>
      </p:sp>
      <p:sp>
        <p:nvSpPr>
          <p:cNvPr id="9" name="Text 7"/>
          <p:cNvSpPr/>
          <p:nvPr/>
        </p:nvSpPr>
        <p:spPr>
          <a:xfrm>
            <a:off x="3706417" y="38354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Base Contribution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3706416" y="4325898"/>
            <a:ext cx="36208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Specific dispatch centers handled the majority of total trips.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6541652" y="5807988"/>
            <a:ext cx="4196358" cy="2093714"/>
          </a:xfrm>
          <a:prstGeom prst="roundRect">
            <a:avLst>
              <a:gd name="adj" fmla="val 4550"/>
            </a:avLst>
          </a:prstGeom>
          <a:solidFill>
            <a:srgbClr val="FFFFFF"/>
          </a:solidFill>
          <a:ln w="30480">
            <a:solidFill>
              <a:srgbClr val="C5D2CF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6751967" y="5782157"/>
            <a:ext cx="60960" cy="2093714"/>
          </a:xfrm>
          <a:prstGeom prst="roundRect">
            <a:avLst>
              <a:gd name="adj" fmla="val 156279"/>
            </a:avLst>
          </a:prstGeom>
          <a:solidFill>
            <a:srgbClr val="437066"/>
          </a:solidFill>
          <a:ln/>
        </p:spPr>
      </p:sp>
      <p:sp>
        <p:nvSpPr>
          <p:cNvPr id="13" name="Text 11"/>
          <p:cNvSpPr/>
          <p:nvPr/>
        </p:nvSpPr>
        <p:spPr>
          <a:xfrm>
            <a:off x="7023242" y="6188927"/>
            <a:ext cx="3941583" cy="256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Vehicle Correlation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023242" y="6690733"/>
            <a:ext cx="3570418" cy="1037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 direct correlation exists between vehicle availability and trip count.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98234" y="267629"/>
            <a:ext cx="1698850" cy="522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50"/>
              </a:lnSpc>
            </a:pPr>
            <a:r>
              <a:rPr lang="en-US" sz="23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Strategic Impact: Insights &amp; Business Value</a:t>
            </a:r>
            <a:endParaRPr lang="en-US" sz="2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82" y="1128117"/>
            <a:ext cx="4893542" cy="48935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39951" y="6021659"/>
            <a:ext cx="1375212" cy="338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50"/>
              </a:lnSpc>
            </a:pPr>
            <a:r>
              <a:rPr lang="en-US" sz="1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Optimize Resource Allocation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409382" y="6360034"/>
            <a:ext cx="4893542" cy="2409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11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Insights enable Uber to deploy resources more efficiently where and when they are most needed.</a:t>
            </a:r>
            <a:endParaRPr lang="en-US" sz="11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7495" y="1128117"/>
            <a:ext cx="4885923" cy="488592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12313" y="6177776"/>
            <a:ext cx="3640030" cy="602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50"/>
              </a:lnSpc>
            </a:pPr>
            <a:r>
              <a:rPr lang="en-US" sz="1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Identify Surge Opportunities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5677495" y="6523463"/>
            <a:ext cx="4885923" cy="76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11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Pinpointing high-demand periods allows for dynamic pricing strategies, </a:t>
            </a:r>
          </a:p>
          <a:p>
            <a:pPr>
              <a:lnSpc>
                <a:spcPts val="1850"/>
              </a:lnSpc>
            </a:pPr>
            <a:r>
              <a:rPr lang="en-US" sz="11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maximizing revenue.</a:t>
            </a:r>
            <a:endParaRPr lang="en-US" sz="1150" dirty="0"/>
          </a:p>
        </p:txBody>
      </p:sp>
      <p:sp>
        <p:nvSpPr>
          <p:cNvPr id="9" name="Text 5"/>
          <p:cNvSpPr/>
          <p:nvPr/>
        </p:nvSpPr>
        <p:spPr>
          <a:xfrm>
            <a:off x="133815" y="7382107"/>
            <a:ext cx="10649414" cy="680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50"/>
              </a:lnSpc>
            </a:pPr>
            <a:r>
              <a:rPr lang="en-US" sz="11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These actionable insights can significantly improve operational efficiency and profitability.</a:t>
            </a:r>
            <a:endParaRPr lang="en-US" sz="1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24</TotalTime>
  <Words>369</Words>
  <Application>Microsoft Office PowerPoint</Application>
  <PresentationFormat>Custom</PresentationFormat>
  <Paragraphs>70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Arial</vt:lpstr>
      <vt:lpstr>Kanit Light</vt:lpstr>
      <vt:lpstr>Martel Sans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Geetha Reddy</dc:creator>
  <cp:lastModifiedBy>Geetha Reddy</cp:lastModifiedBy>
  <cp:revision>2</cp:revision>
  <dcterms:created xsi:type="dcterms:W3CDTF">2025-08-25T06:56:57Z</dcterms:created>
  <dcterms:modified xsi:type="dcterms:W3CDTF">2025-08-25T07:22:16Z</dcterms:modified>
</cp:coreProperties>
</file>